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D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2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5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5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5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9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8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2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6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9E9D-F98F-42EA-AE1D-1F6226E6ACC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3224-7C2E-4A3A-861D-F16D5B377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48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027" y="0"/>
            <a:ext cx="9246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briola" pitchFamily="82" charset="0"/>
                <a:ea typeface="Batang" pitchFamily="18" charset="-127"/>
              </a:rPr>
              <a:t>Концепция  одаренности </a:t>
            </a:r>
            <a:br>
              <a:rPr lang="ru-RU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briola" pitchFamily="82" charset="0"/>
                <a:ea typeface="Batang" pitchFamily="18" charset="-127"/>
              </a:rPr>
            </a:br>
            <a:r>
              <a:rPr lang="ru-RU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briola" pitchFamily="82" charset="0"/>
                <a:ea typeface="Batang" pitchFamily="18" charset="-127"/>
              </a:rPr>
              <a:t>Дж. </a:t>
            </a:r>
            <a:r>
              <a:rPr lang="ru-RU" b="1" u="sng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briola" pitchFamily="82" charset="0"/>
                <a:ea typeface="Batang" pitchFamily="18" charset="-127"/>
              </a:rPr>
              <a:t>Рензулли</a:t>
            </a:r>
            <a:endParaRPr lang="ru-RU" dirty="0"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2280" y="5949280"/>
            <a:ext cx="1544216" cy="55361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Gabriola" pitchFamily="82" charset="0"/>
              </a:rPr>
              <a:t>Любутина Е. ПС-41</a:t>
            </a:r>
            <a:endParaRPr lang="ru-RU" sz="1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6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01" y="17240"/>
            <a:ext cx="9426116" cy="684076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7919"/>
            <a:ext cx="8301608" cy="152887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О</a:t>
            </a:r>
            <a:r>
              <a:rPr lang="ru-RU" b="1" dirty="0" smtClean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даренность -</a:t>
            </a:r>
            <a:endParaRPr lang="ru-RU" b="1" dirty="0">
              <a:solidFill>
                <a:srgbClr val="FF0000"/>
              </a:solidFill>
              <a:latin typeface="Gabriola" pitchFamily="82" charset="0"/>
              <a:ea typeface="Batang" pitchFamily="18" charset="-127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rgbClr val="FFFF00"/>
                </a:solidFill>
                <a:latin typeface="Gabriola" pitchFamily="82" charset="0"/>
                <a:ea typeface="MingLiU_HKSCS-ExtB" pitchFamily="18" charset="-120"/>
              </a:rPr>
              <a:t>есть </a:t>
            </a:r>
            <a:r>
              <a:rPr lang="ru-RU" sz="4000" dirty="0">
                <a:solidFill>
                  <a:srgbClr val="FFFF00"/>
                </a:solidFill>
                <a:latin typeface="Gabriola" pitchFamily="82" charset="0"/>
                <a:ea typeface="MingLiU_HKSCS-ExtB" pitchFamily="18" charset="-120"/>
              </a:rPr>
              <a:t>сочетание трех основных </a:t>
            </a:r>
            <a:r>
              <a:rPr lang="ru-RU" sz="4000" dirty="0" smtClean="0">
                <a:solidFill>
                  <a:srgbClr val="FFFF00"/>
                </a:solidFill>
                <a:latin typeface="Gabriola" pitchFamily="82" charset="0"/>
                <a:ea typeface="MingLiU_HKSCS-ExtB" pitchFamily="18" charset="-120"/>
              </a:rPr>
              <a:t>характеристик: интеллектуальных </a:t>
            </a:r>
            <a:r>
              <a:rPr lang="ru-RU" sz="4000" dirty="0">
                <a:solidFill>
                  <a:srgbClr val="FFFF00"/>
                </a:solidFill>
                <a:latin typeface="Gabriola" pitchFamily="82" charset="0"/>
                <a:ea typeface="MingLiU_HKSCS-ExtB" pitchFamily="18" charset="-120"/>
              </a:rPr>
              <a:t>способностей (превышающих средний уровень), креативности и настойчивости (мотивация, ориентированная на задачу).</a:t>
            </a:r>
          </a:p>
        </p:txBody>
      </p:sp>
    </p:spTree>
    <p:extLst>
      <p:ext uri="{BB962C8B-B14F-4D97-AF65-F5344CB8AC3E}">
        <p14:creationId xmlns:p14="http://schemas.microsoft.com/office/powerpoint/2010/main" val="78643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8937"/>
            <a:ext cx="9317037" cy="6876937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4176464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abriola" pitchFamily="82" charset="0"/>
              </a:rPr>
              <a:t>Мотив 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  <a:latin typeface="Gabriola" pitchFamily="82" charset="0"/>
              </a:rPr>
              <a:t>(от французского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Gabriola" pitchFamily="82" charset="0"/>
              </a:rPr>
              <a:t>motif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  <a:latin typeface="Gabriola" pitchFamily="82" charset="0"/>
              </a:rPr>
              <a:t> – побудительная причина) – психическое явление, становящееся побуждением к деятельности.</a:t>
            </a:r>
          </a:p>
          <a:p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  <a:latin typeface="Gabriola" pitchFamily="82" charset="0"/>
              </a:rPr>
              <a:t>При решении педагогических задач важно не только то, что делает ребенок, но и то, зачем он это делает, что движет им, что заставляет его действовать</a:t>
            </a:r>
            <a:r>
              <a:rPr lang="ru-RU" dirty="0">
                <a:solidFill>
                  <a:schemeClr val="bg1"/>
                </a:solidFill>
                <a:latin typeface="Gabriola" pitchFamily="82" charset="0"/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6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  <a:latin typeface="Gabriola" pitchFamily="82" charset="0"/>
              </a:rPr>
              <a:t>1. </a:t>
            </a:r>
            <a:r>
              <a:rPr lang="ru-RU" b="1" dirty="0">
                <a:latin typeface="Gabriola" pitchFamily="82" charset="0"/>
              </a:rPr>
              <a:t>Мотивы, заложенные в самой учебной деятельности и связанные с ее прямым продуктом:</a:t>
            </a:r>
            <a:endParaRPr lang="ru-RU" dirty="0">
              <a:latin typeface="Gabriola" pitchFamily="82" charset="0"/>
            </a:endParaRPr>
          </a:p>
          <a:p>
            <a:endParaRPr lang="ru-RU" dirty="0" smtClean="0">
              <a:latin typeface="Gabriola" pitchFamily="82" charset="0"/>
            </a:endParaRPr>
          </a:p>
          <a:p>
            <a:pPr lvl="0"/>
            <a:r>
              <a:rPr lang="ru-RU" b="1" i="1" dirty="0">
                <a:latin typeface="Gabriola" pitchFamily="82" charset="0"/>
              </a:rPr>
              <a:t>"</a:t>
            </a:r>
            <a:r>
              <a:rPr lang="ru-RU" b="1" i="1" dirty="0">
                <a:solidFill>
                  <a:srgbClr val="FFFF00"/>
                </a:solidFill>
                <a:latin typeface="Gabriola" pitchFamily="82" charset="0"/>
              </a:rPr>
              <a:t>мотивация содержанием" </a:t>
            </a:r>
            <a:r>
              <a:rPr lang="ru-RU" b="1" i="1" dirty="0">
                <a:latin typeface="Gabriola" pitchFamily="82" charset="0"/>
              </a:rPr>
              <a:t>– </a:t>
            </a:r>
            <a:r>
              <a:rPr lang="ru-RU" dirty="0">
                <a:latin typeface="Gabriola" pitchFamily="82" charset="0"/>
              </a:rPr>
              <a:t>мотивы, связанные с содержанием учения (побуждает учиться стремление узнавать новые факты, овладевать знаниями, способами действий, проникать в суть явлений);</a:t>
            </a:r>
          </a:p>
          <a:p>
            <a:pPr lvl="0"/>
            <a:r>
              <a:rPr lang="ru-RU" b="1" i="1" dirty="0">
                <a:latin typeface="Gabriola" pitchFamily="82" charset="0"/>
              </a:rPr>
              <a:t>"</a:t>
            </a:r>
            <a:r>
              <a:rPr lang="ru-RU" b="1" i="1" dirty="0">
                <a:solidFill>
                  <a:srgbClr val="FFFF00"/>
                </a:solidFill>
                <a:latin typeface="Gabriola" pitchFamily="82" charset="0"/>
              </a:rPr>
              <a:t>мотивация процессом</a:t>
            </a:r>
            <a:r>
              <a:rPr lang="ru-RU" b="1" i="1" dirty="0">
                <a:latin typeface="Gabriola" pitchFamily="82" charset="0"/>
              </a:rPr>
              <a:t>" –</a:t>
            </a:r>
            <a:r>
              <a:rPr lang="ru-RU" dirty="0">
                <a:latin typeface="Gabriola" pitchFamily="82" charset="0"/>
              </a:rPr>
              <a:t> мотивы, связанные с самим процессом учения (увлекает процесс общения с учителем и другими детьми в учебной деятельности, процесс учения насыщен игровыми приемами, техническими средствами и др.). 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  <a:latin typeface="Gabriola" pitchFamily="82" charset="0"/>
              </a:rPr>
              <a:t>2. </a:t>
            </a:r>
            <a:r>
              <a:rPr lang="ru-RU" b="1" dirty="0">
                <a:latin typeface="Gabriola" pitchFamily="82" charset="0"/>
              </a:rPr>
              <a:t>Мотивы, связанные с косвенным продуктом учения</a:t>
            </a:r>
            <a:r>
              <a:rPr lang="ru-RU" b="1" dirty="0" smtClean="0">
                <a:latin typeface="Gabriola" pitchFamily="82" charset="0"/>
              </a:rPr>
              <a:t>:</a:t>
            </a:r>
          </a:p>
          <a:p>
            <a:endParaRPr lang="ru-RU" b="1" dirty="0">
              <a:latin typeface="Gabriola" pitchFamily="82" charset="0"/>
            </a:endParaRPr>
          </a:p>
          <a:p>
            <a:endParaRPr lang="ru-RU" dirty="0">
              <a:latin typeface="Gabriola" pitchFamily="82" charset="0"/>
            </a:endParaRPr>
          </a:p>
          <a:p>
            <a:pPr lvl="0"/>
            <a:r>
              <a:rPr lang="ru-RU" b="1" i="1" dirty="0">
                <a:latin typeface="Gabriola" pitchFamily="82" charset="0"/>
              </a:rPr>
              <a:t>"</a:t>
            </a:r>
            <a:r>
              <a:rPr lang="ru-RU" b="1" i="1" dirty="0">
                <a:solidFill>
                  <a:srgbClr val="FFFF00"/>
                </a:solidFill>
                <a:latin typeface="Gabriola" pitchFamily="82" charset="0"/>
              </a:rPr>
              <a:t>Широкие социальные мотивы"</a:t>
            </a:r>
            <a:endParaRPr lang="ru-RU" dirty="0">
              <a:solidFill>
                <a:srgbClr val="FFFF00"/>
              </a:solidFill>
              <a:latin typeface="Gabriola" pitchFamily="82" charset="0"/>
            </a:endParaRPr>
          </a:p>
          <a:p>
            <a:r>
              <a:rPr lang="ru-RU" dirty="0">
                <a:latin typeface="Gabriola" pitchFamily="82" charset="0"/>
              </a:rPr>
              <a:t>а) общественно ценные – мотивы долга, ответственности, чести (перед обществом, классом, учителем, родителями и др.); </a:t>
            </a:r>
            <a:br>
              <a:rPr lang="ru-RU" dirty="0">
                <a:latin typeface="Gabriola" pitchFamily="82" charset="0"/>
              </a:rPr>
            </a:br>
            <a:r>
              <a:rPr lang="ru-RU" dirty="0">
                <a:latin typeface="Gabriola" pitchFamily="82" charset="0"/>
              </a:rPr>
              <a:t>б) узколичные (престижная мотивация) – мотивы самоутверждения, самоопределения, самосовершенствования.</a:t>
            </a:r>
          </a:p>
          <a:p>
            <a:pPr lvl="0"/>
            <a:r>
              <a:rPr lang="ru-RU" b="1" i="1" dirty="0">
                <a:solidFill>
                  <a:srgbClr val="FFFF00"/>
                </a:solidFill>
                <a:latin typeface="Gabriola" pitchFamily="82" charset="0"/>
              </a:rPr>
              <a:t>"Мотивы избегания неприятностей"</a:t>
            </a:r>
            <a:r>
              <a:rPr lang="ru-RU" dirty="0">
                <a:solidFill>
                  <a:srgbClr val="FFFF00"/>
                </a:solidFill>
                <a:latin typeface="Gabriola" pitchFamily="82" charset="0"/>
              </a:rPr>
              <a:t> </a:t>
            </a:r>
            <a:r>
              <a:rPr lang="ru-RU" dirty="0">
                <a:latin typeface="Gabriola" pitchFamily="82" charset="0"/>
              </a:rPr>
              <a:t>– учение на основе принуждения, страха быть "наказанным" и т. п. </a:t>
            </a:r>
          </a:p>
        </p:txBody>
      </p:sp>
    </p:spTree>
    <p:extLst>
      <p:ext uri="{BB962C8B-B14F-4D97-AF65-F5344CB8AC3E}">
        <p14:creationId xmlns:p14="http://schemas.microsoft.com/office/powerpoint/2010/main" val="210577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909"/>
            <a:ext cx="9144000" cy="690287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403244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Gabriola" pitchFamily="82" charset="0"/>
              </a:rPr>
              <a:t>Каждому ребенку свойственны чувства долга и ответственности, стремления к самоутверждению и самосовершенствованию, в какой-то мере интересны содержание и процесс учебной деятельности, свойственна боязнь неудачи. </a:t>
            </a:r>
            <a:br>
              <a:rPr lang="ru-RU" sz="2800" dirty="0">
                <a:solidFill>
                  <a:srgbClr val="002060"/>
                </a:solidFill>
                <a:latin typeface="Gabriola" pitchFamily="82" charset="0"/>
              </a:rPr>
            </a:br>
            <a:r>
              <a:rPr lang="ru-RU" sz="2800" dirty="0">
                <a:solidFill>
                  <a:srgbClr val="002060"/>
                </a:solidFill>
                <a:latin typeface="Gabriola" pitchFamily="82" charset="0"/>
              </a:rPr>
              <a:t>Но следует говорить не о наличии или отсутствии каких-либо мотивов, а об их иерархии. </a:t>
            </a:r>
            <a:r>
              <a:rPr lang="ru-RU" sz="28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Gabriola" pitchFamily="82" charset="0"/>
              </a:rPr>
              <a:t>То есть о том, какие мотивы преобладают, доминируют в мотивационно-</a:t>
            </a:r>
            <a:r>
              <a:rPr lang="ru-RU" sz="2800" i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Gabriola" pitchFamily="82" charset="0"/>
              </a:rPr>
              <a:t>потребностной</a:t>
            </a: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Gabriola" pitchFamily="82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Gabriola" pitchFamily="82" charset="0"/>
              </a:rPr>
              <a:t>сфере личности, а какие находятся в подчиненном положении</a:t>
            </a:r>
            <a:r>
              <a:rPr lang="ru-RU" sz="2400" dirty="0">
                <a:solidFill>
                  <a:srgbClr val="002060"/>
                </a:solidFill>
                <a:latin typeface="Gabriola" pitchFamily="82" charset="0"/>
              </a:rPr>
              <a:t>.</a:t>
            </a:r>
            <a:r>
              <a:rPr lang="ru-RU" sz="2400" dirty="0">
                <a:latin typeface="Gabriola" pitchFamily="82" charset="0"/>
              </a:rPr>
              <a:t/>
            </a:r>
            <a:br>
              <a:rPr lang="ru-RU" sz="2400" dirty="0">
                <a:latin typeface="Gabriola" pitchFamily="82" charset="0"/>
              </a:rPr>
            </a:br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149080"/>
            <a:ext cx="7846640" cy="225968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Ж</a:t>
            </a:r>
            <a:r>
              <a:rPr lang="ru-RU" sz="2400" dirty="0" smtClean="0">
                <a:solidFill>
                  <a:srgbClr val="FFC000"/>
                </a:solidFill>
                <a:latin typeface="Gabriola" pitchFamily="82" charset="0"/>
              </a:rPr>
              <a:t>елательно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, чтобы </a:t>
            </a:r>
            <a:r>
              <a:rPr lang="ru-RU" sz="2400" i="1" dirty="0">
                <a:solidFill>
                  <a:srgbClr val="FFC000"/>
                </a:solidFill>
                <a:latin typeface="Gabriola" pitchFamily="82" charset="0"/>
              </a:rPr>
              <a:t>доминировали мотивы, связанные с содержанием учения (ориентация на овладение новыми знаниями, фактами, явлениями, закономерностями, на усвоение способов приобретения знаний и т.п.). </a:t>
            </a:r>
            <a:r>
              <a:rPr lang="ru-RU" sz="2400" i="1" dirty="0" smtClean="0">
                <a:solidFill>
                  <a:srgbClr val="FFC000"/>
                </a:solidFill>
                <a:latin typeface="Gabriola" pitchFamily="82" charset="0"/>
              </a:rPr>
              <a:t/>
            </a:r>
            <a:br>
              <a:rPr lang="ru-RU" sz="2400" i="1" dirty="0" smtClean="0">
                <a:solidFill>
                  <a:srgbClr val="FFC000"/>
                </a:solidFill>
                <a:latin typeface="Gabriola" pitchFamily="82" charset="0"/>
              </a:rPr>
            </a:br>
            <a:r>
              <a:rPr lang="ru-RU" sz="2400" i="1" dirty="0">
                <a:solidFill>
                  <a:srgbClr val="FFC000"/>
                </a:solidFill>
                <a:latin typeface="Gabriola" pitchFamily="82" charset="0"/>
              </a:rPr>
              <a:t/>
            </a:r>
            <a:br>
              <a:rPr lang="ru-RU" sz="2400" i="1" dirty="0">
                <a:solidFill>
                  <a:srgbClr val="FFC000"/>
                </a:solidFill>
                <a:latin typeface="Gabriola" pitchFamily="82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abriola" pitchFamily="82" charset="0"/>
              </a:rPr>
              <a:t>Доминирование 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этой группы мотивов характеризует </a:t>
            </a:r>
            <a:r>
              <a:rPr lang="ru-RU" sz="2400" b="1" u="sng" dirty="0">
                <a:solidFill>
                  <a:srgbClr val="FFC000"/>
                </a:solidFill>
                <a:latin typeface="Gabriola" pitchFamily="82" charset="0"/>
              </a:rPr>
              <a:t>одаренного ребенка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. </a:t>
            </a:r>
            <a:r>
              <a:rPr lang="ru-RU" sz="2400" dirty="0" smtClean="0">
                <a:solidFill>
                  <a:srgbClr val="FFC000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Gabriola" pitchFamily="82" charset="0"/>
              </a:rPr>
            </a:b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/>
            </a:r>
            <a:br>
              <a:rPr lang="ru-RU" sz="2400" dirty="0">
                <a:solidFill>
                  <a:srgbClr val="FFC000"/>
                </a:solidFill>
                <a:latin typeface="Gabriola" pitchFamily="82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abriola" pitchFamily="82" charset="0"/>
              </a:rPr>
              <a:t>Это 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одна из ведущих характеристик одаренности (</a:t>
            </a:r>
            <a:r>
              <a:rPr lang="ru-RU" sz="2400" dirty="0" err="1">
                <a:solidFill>
                  <a:srgbClr val="FFC000"/>
                </a:solidFill>
                <a:latin typeface="Gabriola" pitchFamily="82" charset="0"/>
              </a:rPr>
              <a:t>Дж.Рензулли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, </a:t>
            </a:r>
            <a:r>
              <a:rPr lang="ru-RU" sz="2400" dirty="0" err="1">
                <a:solidFill>
                  <a:srgbClr val="FFC000"/>
                </a:solidFill>
                <a:latin typeface="Gabriola" pitchFamily="82" charset="0"/>
              </a:rPr>
              <a:t>П.Торренс</a:t>
            </a:r>
            <a:r>
              <a:rPr lang="ru-RU" sz="2400" dirty="0">
                <a:solidFill>
                  <a:srgbClr val="FFC000"/>
                </a:solidFill>
                <a:latin typeface="Gabriola" pitchFamily="82" charset="0"/>
              </a:rPr>
              <a:t> и др.). </a:t>
            </a:r>
          </a:p>
        </p:txBody>
      </p:sp>
    </p:spTree>
    <p:extLst>
      <p:ext uri="{BB962C8B-B14F-4D97-AF65-F5344CB8AC3E}">
        <p14:creationId xmlns:p14="http://schemas.microsoft.com/office/powerpoint/2010/main" val="427833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Gabriola" pitchFamily="82" charset="0"/>
              </a:rPr>
              <a:t>Многие отечественные ученые до сих пор отказываются признавать факт существования креативности как некоей универсальной способности. Они считают, что творчество всегда жестко связано с определенным видом деятельности.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848872" cy="22070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Gabriola" pitchFamily="82" charset="0"/>
              </a:rPr>
              <a:t>Б</a:t>
            </a:r>
            <a:r>
              <a:rPr lang="ru-RU" b="1" dirty="0" smtClean="0">
                <a:solidFill>
                  <a:schemeClr val="bg1"/>
                </a:solidFill>
                <a:latin typeface="Gabriola" pitchFamily="82" charset="0"/>
              </a:rPr>
              <a:t>ольшинство </a:t>
            </a:r>
            <a:r>
              <a:rPr lang="ru-RU" b="1" dirty="0">
                <a:solidFill>
                  <a:schemeClr val="bg1"/>
                </a:solidFill>
                <a:latin typeface="Gabriola" pitchFamily="82" charset="0"/>
              </a:rPr>
              <a:t>ученых в мире склоняются к тому, что природа творчества едина, а потому и способность к творчеству универсальна. Научившись "творить" в сфере искусства, техники или других видах деятельности, ребенок без труда может перенести этот опыт в любую другую сферу. Именно поэтому </a:t>
            </a:r>
            <a:r>
              <a:rPr lang="ru-RU" b="1" i="1" u="sng" dirty="0">
                <a:solidFill>
                  <a:schemeClr val="bg1"/>
                </a:solidFill>
                <a:latin typeface="Gabriola" pitchFamily="82" charset="0"/>
              </a:rPr>
              <a:t>творчество рассматривается как относительно автономная, самостоятельная, универсальная способность.</a:t>
            </a:r>
            <a:endParaRPr lang="ru-RU" b="1" dirty="0">
              <a:solidFill>
                <a:schemeClr val="bg1"/>
              </a:solidFill>
              <a:latin typeface="Gabriola" pitchFamily="82" charset="0"/>
            </a:endParaRPr>
          </a:p>
          <a:p>
            <a:endParaRPr lang="ru-RU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70" y="0"/>
            <a:ext cx="921368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471" y="15567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Gabriola" pitchFamily="82" charset="0"/>
              </a:rPr>
              <a:t>Творчество </a:t>
            </a:r>
            <a:r>
              <a:rPr lang="ru-RU" dirty="0">
                <a:latin typeface="Gabriola" pitchFamily="82" charset="0"/>
              </a:rPr>
              <a:t>рассматривается как относительно автономная, самостоятельная, универсальная способность.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6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77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Gabriola" pitchFamily="82" charset="0"/>
              </a:rPr>
              <a:t>При оценке креативности учитывают обычно четыре параметра.</a:t>
            </a:r>
            <a:r>
              <a:rPr lang="ru-RU" sz="3200" b="1" dirty="0" smtClean="0">
                <a:solidFill>
                  <a:srgbClr val="FFFF00"/>
                </a:solidFill>
                <a:latin typeface="Gabriola" pitchFamily="82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Gabriola" pitchFamily="82" charset="0"/>
              </a:rPr>
            </a:br>
            <a:endParaRPr lang="ru-RU" sz="3200" b="1" dirty="0">
              <a:solidFill>
                <a:srgbClr val="FFFF00"/>
              </a:solidFill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rgbClr val="FFFF00"/>
                </a:solidFill>
                <a:latin typeface="Gabriola" pitchFamily="82" charset="0"/>
              </a:rPr>
              <a:t>1</a:t>
            </a:r>
            <a:r>
              <a:rPr lang="ru-RU" sz="3400" b="1" i="1" dirty="0">
                <a:solidFill>
                  <a:srgbClr val="FFFF00"/>
                </a:solidFill>
                <a:latin typeface="Gabriola" pitchFamily="82" charset="0"/>
              </a:rPr>
              <a:t>. Продуктивность, или "беглость",</a:t>
            </a:r>
            <a:r>
              <a:rPr lang="ru-RU" sz="3400" b="1" dirty="0">
                <a:solidFill>
                  <a:srgbClr val="FFFF00"/>
                </a:solidFill>
                <a:latin typeface="Gabriola" pitchFamily="82" charset="0"/>
              </a:rPr>
              <a:t> </a:t>
            </a:r>
            <a:r>
              <a:rPr lang="ru-RU" sz="3400" b="1" dirty="0">
                <a:latin typeface="Gabriola" pitchFamily="82" charset="0"/>
              </a:rPr>
              <a:t>– способность к продуцированию максимально большого числа идей. </a:t>
            </a:r>
            <a:endParaRPr lang="ru-RU" sz="3400" b="1" dirty="0" smtClean="0">
              <a:latin typeface="Gabriola" pitchFamily="82" charset="0"/>
            </a:endParaRPr>
          </a:p>
          <a:p>
            <a:r>
              <a:rPr lang="ru-RU" sz="3400" b="1" i="1" dirty="0" smtClean="0">
                <a:solidFill>
                  <a:srgbClr val="FFFF00"/>
                </a:solidFill>
                <a:latin typeface="Gabriola" pitchFamily="82" charset="0"/>
              </a:rPr>
              <a:t>2</a:t>
            </a:r>
            <a:r>
              <a:rPr lang="ru-RU" sz="3400" b="1" i="1" dirty="0">
                <a:solidFill>
                  <a:srgbClr val="FFFF00"/>
                </a:solidFill>
                <a:latin typeface="Gabriola" pitchFamily="82" charset="0"/>
              </a:rPr>
              <a:t>. Гибкость</a:t>
            </a:r>
            <a:r>
              <a:rPr lang="ru-RU" sz="3400" b="1" dirty="0">
                <a:solidFill>
                  <a:srgbClr val="FFFF00"/>
                </a:solidFill>
                <a:latin typeface="Gabriola" pitchFamily="82" charset="0"/>
              </a:rPr>
              <a:t> </a:t>
            </a:r>
            <a:r>
              <a:rPr lang="ru-RU" sz="3400" b="1" dirty="0">
                <a:latin typeface="Gabriola" pitchFamily="82" charset="0"/>
              </a:rPr>
              <a:t>представляет собой способность легко переходить от явлений одного класса к явлениям другого класса, часто очень далеким по содержанию. Противоположное качество называют "инертностью мышления".</a:t>
            </a:r>
          </a:p>
          <a:p>
            <a:r>
              <a:rPr lang="ru-RU" sz="3400" b="1" i="1" dirty="0">
                <a:solidFill>
                  <a:srgbClr val="FFFF00"/>
                </a:solidFill>
                <a:latin typeface="Gabriola" pitchFamily="82" charset="0"/>
              </a:rPr>
              <a:t>3. Оригинальность</a:t>
            </a:r>
            <a:r>
              <a:rPr lang="ru-RU" sz="3400" b="1" dirty="0">
                <a:solidFill>
                  <a:srgbClr val="FFFF00"/>
                </a:solidFill>
                <a:latin typeface="Gabriola" pitchFamily="82" charset="0"/>
              </a:rPr>
              <a:t> </a:t>
            </a:r>
            <a:r>
              <a:rPr lang="ru-RU" sz="3400" b="1" dirty="0">
                <a:latin typeface="Gabriola" pitchFamily="82" charset="0"/>
              </a:rPr>
              <a:t>– один из основных показателей креативности. Это способность выдвигать новые, неожиданные идеи, отличающиеся от </a:t>
            </a:r>
            <a:r>
              <a:rPr lang="ru-RU" sz="3400" b="1" dirty="0" err="1">
                <a:latin typeface="Gabriola" pitchFamily="82" charset="0"/>
              </a:rPr>
              <a:t>широкоизвестных</a:t>
            </a:r>
            <a:r>
              <a:rPr lang="ru-RU" sz="3400" b="1" dirty="0">
                <a:latin typeface="Gabriola" pitchFamily="82" charset="0"/>
              </a:rPr>
              <a:t>, общепринятых, банальных.</a:t>
            </a:r>
          </a:p>
          <a:p>
            <a:r>
              <a:rPr lang="ru-RU" sz="3400" b="1" dirty="0">
                <a:solidFill>
                  <a:srgbClr val="FFFF00"/>
                </a:solidFill>
                <a:latin typeface="Gabriola" pitchFamily="82" charset="0"/>
              </a:rPr>
              <a:t>4. </a:t>
            </a:r>
            <a:r>
              <a:rPr lang="ru-RU" sz="3400" b="1" i="1" dirty="0">
                <a:solidFill>
                  <a:srgbClr val="FFFF00"/>
                </a:solidFill>
                <a:latin typeface="Gabriola" pitchFamily="82" charset="0"/>
              </a:rPr>
              <a:t>Разработанность</a:t>
            </a:r>
            <a:r>
              <a:rPr lang="ru-RU" sz="3400" i="1" dirty="0">
                <a:latin typeface="Gabriola" pitchFamily="82" charset="0"/>
              </a:rPr>
              <a:t>.</a:t>
            </a:r>
            <a:r>
              <a:rPr lang="ru-RU" sz="3400" dirty="0">
                <a:latin typeface="Gabriola" pitchFamily="82" charset="0"/>
              </a:rPr>
              <a:t> </a:t>
            </a:r>
            <a:r>
              <a:rPr lang="ru-RU" sz="3400" b="1" dirty="0">
                <a:latin typeface="Gabriola" pitchFamily="82" charset="0"/>
              </a:rPr>
              <a:t>Творцы могут быть условно поделены на две большие группы: одни умеют лучше всего продуцировать оригинальные идеи, другие – детально, творчески разрабатывать существующие. Эти варианты творческой деятельности специалистами не ранжируются, считается, что это просто разные способы реализации творческой личности.</a:t>
            </a:r>
          </a:p>
          <a:p>
            <a:r>
              <a:rPr lang="ru-RU" sz="3400" dirty="0">
                <a:latin typeface="Gabriola" pitchFamily="82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F14545F-9D4E-4134-AB8B-37D9E2649C6D}"/>
</file>

<file path=customXml/itemProps2.xml><?xml version="1.0" encoding="utf-8"?>
<ds:datastoreItem xmlns:ds="http://schemas.openxmlformats.org/officeDocument/2006/customXml" ds:itemID="{4CFA0A01-EB9A-4344-81B5-AE38DF70436D}"/>
</file>

<file path=customXml/itemProps3.xml><?xml version="1.0" encoding="utf-8"?>
<ds:datastoreItem xmlns:ds="http://schemas.openxmlformats.org/officeDocument/2006/customXml" ds:itemID="{262BDAFC-E506-40A4-AC2C-259E03E9CDA5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489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Концепция  одаренности  Дж. Рензулли</vt:lpstr>
      <vt:lpstr>Одаренность -</vt:lpstr>
      <vt:lpstr>Презентация PowerPoint</vt:lpstr>
      <vt:lpstr>Презентация PowerPoint</vt:lpstr>
      <vt:lpstr>Каждому ребенку свойственны чувства долга и ответственности, стремления к самоутверждению и самосовершенствованию, в какой-то мере интересны содержание и процесс учебной деятельности, свойственна боязнь неудачи.  Но следует говорить не о наличии или отсутствии каких-либо мотивов, а об их иерархии. То есть о том, какие мотивы преобладают, доминируют в мотивационно-потребностной сфере личности, а какие находятся в подчиненном положении. </vt:lpstr>
      <vt:lpstr>Желательно, чтобы доминировали мотивы, связанные с содержанием учения (ориентация на овладение новыми знаниями, фактами, явлениями, закономерностями, на усвоение способов приобретения знаний и т.п.).   Доминирование этой группы мотивов характеризует одаренного ребенка.   Это одна из ведущих характеристик одаренности (Дж.Рензулли, П.Торренс и др.). </vt:lpstr>
      <vt:lpstr>Многие отечественные ученые до сих пор отказываются признавать факт существования креативности как некоей универсальной способности. Они считают, что творчество всегда жестко связано с определенным видом деятельности.</vt:lpstr>
      <vt:lpstr>Творчество рассматривается как относительно автономная, самостоятельная, универсальная способность. </vt:lpstr>
      <vt:lpstr>При оценке креативности учитывают обычно четыре параметра.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одаренности  Дж. Рензулли</dc:title>
  <dc:creator>Женя</dc:creator>
  <cp:lastModifiedBy>Женя</cp:lastModifiedBy>
  <cp:revision>9</cp:revision>
  <dcterms:created xsi:type="dcterms:W3CDTF">2012-10-29T22:38:41Z</dcterms:created>
  <dcterms:modified xsi:type="dcterms:W3CDTF">2012-10-30T00:08:15Z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